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25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467" r:id="rId3"/>
    <p:sldId id="487" r:id="rId4"/>
    <p:sldId id="490" r:id="rId5"/>
    <p:sldId id="491" r:id="rId6"/>
    <p:sldId id="492" r:id="rId7"/>
    <p:sldId id="493" r:id="rId8"/>
    <p:sldId id="494" r:id="rId9"/>
    <p:sldId id="495" r:id="rId10"/>
    <p:sldId id="496" r:id="rId11"/>
    <p:sldId id="506" r:id="rId12"/>
    <p:sldId id="482" r:id="rId13"/>
    <p:sldId id="497" r:id="rId14"/>
    <p:sldId id="502" r:id="rId15"/>
    <p:sldId id="503" r:id="rId16"/>
    <p:sldId id="469" r:id="rId17"/>
    <p:sldId id="504" r:id="rId18"/>
    <p:sldId id="505" r:id="rId19"/>
    <p:sldId id="471" r:id="rId20"/>
    <p:sldId id="470" r:id="rId21"/>
    <p:sldId id="468" r:id="rId22"/>
    <p:sldId id="498" r:id="rId23"/>
    <p:sldId id="499" r:id="rId24"/>
    <p:sldId id="500" r:id="rId25"/>
    <p:sldId id="501" r:id="rId26"/>
  </p:sldIdLst>
  <p:sldSz cx="9144000" cy="6858000" type="screen4x3"/>
  <p:notesSz cx="7023100" cy="9269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Palatino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Palatino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Palatino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Palatino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85435" autoAdjust="0"/>
  </p:normalViewPr>
  <p:slideViewPr>
    <p:cSldViewPr>
      <p:cViewPr varScale="1">
        <p:scale>
          <a:sx n="127" d="100"/>
          <a:sy n="127" d="100"/>
        </p:scale>
        <p:origin x="330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Palatino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Palatino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Palatino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05863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Palatino" pitchFamily="18" charset="0"/>
                <a:cs typeface="+mn-cs"/>
              </a:defRPr>
            </a:lvl1pPr>
          </a:lstStyle>
          <a:p>
            <a:pPr>
              <a:defRPr/>
            </a:pPr>
            <a:fld id="{9C397799-C9F2-4A4E-9324-E262C80F0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33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03725"/>
            <a:ext cx="561975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CAA0A34-5C45-4071-B13E-150C3D605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4495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BA4B1-F27E-4EE8-9AC0-969B55AEE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01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1CB68-0C1C-43ED-9446-89C528B8F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5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28600"/>
            <a:ext cx="20764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769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948B7-168F-4146-9529-3D70D0AFF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0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62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00E13-EBD6-4E59-8EE4-FEC45CBF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80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A3BC6-4534-4036-BA1C-6D1C58F98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29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4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8304213" cy="2208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884613"/>
            <a:ext cx="8304213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B902A-B240-46E1-B7FC-0D25CFBE10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38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5E709-04CB-4EA7-AC83-95C9CC00A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7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189CA-7C08-401A-A3C0-933324751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1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F7556-9CA1-4AEB-B303-1232E7D86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6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66A58-40F9-46FB-B7DB-E22CA27B4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82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C73BD-099B-4B26-BFE1-71BB17173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2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E1CFC-057F-497C-AD43-5E3B5868F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92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A4A74-8098-48BC-9106-856532C6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11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24B75-1A95-43A0-963B-C9DACF129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600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305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Palatino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A13235DF-61AD-499A-AABD-832C593551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304800" y="228600"/>
            <a:ext cx="0" cy="6400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381000" y="228600"/>
            <a:ext cx="0" cy="64008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charset="0"/>
              </a:rPr>
              <a:t>© David Kirk/NVIDIA and Wen-mei W. Hwu  ECE408/CS483/ECE498al, University of Illinois, 2007-2016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6FE77E-528C-497B-9969-7A8906DCF96A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04800"/>
            <a:ext cx="8839200" cy="57912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ea typeface="Gulim" pitchFamily="34" charset="-127"/>
              </a:rPr>
              <a:t>ECE408 Fall 2016</a:t>
            </a:r>
            <a:r>
              <a:rPr lang="en-US" sz="3200" dirty="0" smtClean="0">
                <a:latin typeface="Arial" charset="0"/>
                <a:ea typeface="Gulim" pitchFamily="34" charset="-127"/>
              </a:rPr>
              <a:t/>
            </a:r>
            <a:br>
              <a:rPr lang="en-US" sz="3200" dirty="0" smtClean="0">
                <a:latin typeface="Arial" charset="0"/>
                <a:ea typeface="Gulim" pitchFamily="34" charset="-127"/>
              </a:rPr>
            </a:br>
            <a:r>
              <a:rPr lang="en-US" sz="3200" dirty="0" smtClean="0">
                <a:latin typeface="Arial" charset="0"/>
                <a:ea typeface="Gulim" pitchFamily="34" charset="-127"/>
              </a:rPr>
              <a:t/>
            </a:r>
            <a:br>
              <a:rPr lang="en-US" sz="3200" dirty="0" smtClean="0">
                <a:latin typeface="Arial" charset="0"/>
                <a:ea typeface="Gulim" pitchFamily="34" charset="-127"/>
              </a:rPr>
            </a:br>
            <a:r>
              <a:rPr lang="en-US" sz="3200" dirty="0" smtClean="0">
                <a:ea typeface="Gulim" pitchFamily="34" charset="-127"/>
              </a:rPr>
              <a:t> </a:t>
            </a:r>
            <a:r>
              <a:rPr lang="en-US" sz="3200" dirty="0" smtClean="0">
                <a:latin typeface="Arial" charset="0"/>
                <a:ea typeface="Gulim" pitchFamily="34" charset="-127"/>
                <a:cs typeface="Arial" charset="0"/>
              </a:rPr>
              <a:t>Applied Parallel Programming</a:t>
            </a:r>
            <a:r>
              <a:rPr lang="en-US" sz="3200" dirty="0" smtClean="0">
                <a:latin typeface="Arial" charset="0"/>
                <a:ea typeface="Gulim" pitchFamily="34" charset="-127"/>
              </a:rPr>
              <a:t/>
            </a:r>
            <a:br>
              <a:rPr lang="en-US" sz="3200" dirty="0" smtClean="0">
                <a:latin typeface="Arial" charset="0"/>
                <a:ea typeface="Gulim" pitchFamily="34" charset="-127"/>
              </a:rPr>
            </a:br>
            <a:r>
              <a:rPr lang="en-US" sz="3200" dirty="0" smtClean="0">
                <a:latin typeface="Arial" charset="0"/>
                <a:ea typeface="Gulim" pitchFamily="34" charset="-127"/>
              </a:rPr>
              <a:t/>
            </a:r>
            <a:br>
              <a:rPr lang="en-US" sz="3200" dirty="0" smtClean="0">
                <a:latin typeface="Arial" charset="0"/>
                <a:ea typeface="Gulim" pitchFamily="34" charset="-127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latin typeface="Arial" charset="0"/>
                <a:cs typeface="Arial" charset="0"/>
              </a:rPr>
              <a:t>Lecture 17:</a:t>
            </a:r>
            <a:r>
              <a:rPr lang="en-US" dirty="0" smtClean="0">
                <a:latin typeface="Arial" charset="0"/>
                <a:cs typeface="Arial" charset="0"/>
              </a:rPr>
              <a:t> Atomic Operations and </a:t>
            </a:r>
            <a:r>
              <a:rPr lang="en-US" dirty="0" err="1" smtClean="0">
                <a:latin typeface="Arial" charset="0"/>
                <a:cs typeface="Arial" charset="0"/>
              </a:rPr>
              <a:t>Histogramming</a:t>
            </a:r>
            <a:r>
              <a:rPr lang="en-US" dirty="0" smtClean="0">
                <a:latin typeface="Arial" charset="0"/>
                <a:cs typeface="Arial" charset="0"/>
              </a:rPr>
              <a:t> - Part 2</a:t>
            </a:r>
            <a:endParaRPr lang="en-US" sz="4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wrong with the algorithm?</a:t>
            </a:r>
          </a:p>
        </p:txBody>
      </p:sp>
      <p:sp>
        <p:nvSpPr>
          <p:cNvPr id="12291" name="Content Placeholder 6"/>
          <p:cNvSpPr>
            <a:spLocks noGrp="1"/>
          </p:cNvSpPr>
          <p:nvPr>
            <p:ph idx="1"/>
          </p:nvPr>
        </p:nvSpPr>
        <p:spPr>
          <a:xfrm>
            <a:off x="666750" y="1295400"/>
            <a:ext cx="8305800" cy="1066800"/>
          </a:xfrm>
        </p:spPr>
        <p:txBody>
          <a:bodyPr/>
          <a:lstStyle/>
          <a:p>
            <a:r>
              <a:rPr lang="en-US" dirty="0" smtClean="0"/>
              <a:t>Reads from the input array are not coalesced</a:t>
            </a:r>
          </a:p>
          <a:p>
            <a:pPr lvl="1"/>
            <a:r>
              <a:rPr lang="en-US" dirty="0" smtClean="0"/>
              <a:t>Assign inputs to each thread in a </a:t>
            </a:r>
            <a:r>
              <a:rPr lang="en-US" dirty="0" err="1" smtClean="0"/>
              <a:t>strided</a:t>
            </a:r>
            <a:r>
              <a:rPr lang="en-US" dirty="0" smtClean="0"/>
              <a:t> pattern</a:t>
            </a:r>
          </a:p>
          <a:p>
            <a:pPr lvl="1"/>
            <a:r>
              <a:rPr lang="en-US" dirty="0" smtClean="0"/>
              <a:t>Adjacent threads process adjacent input letters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charset="0"/>
              </a:rPr>
              <a:t>© David Kirk/NVIDIA and Wen-mei W. Hwu  ECE408/CS483/ECE498al, University of Illinois, 2007-2016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5AA366-4916-46BD-8915-2F8217E534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30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9" name="Rectangle 8"/>
          <p:cNvSpPr/>
          <p:nvPr/>
        </p:nvSpPr>
        <p:spPr>
          <a:xfrm>
            <a:off x="446088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10" name="Rectangle 9"/>
          <p:cNvSpPr/>
          <p:nvPr/>
        </p:nvSpPr>
        <p:spPr>
          <a:xfrm>
            <a:off x="827088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43013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351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161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3971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7781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1591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70288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951288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34340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70217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0540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2105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6611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V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259513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878513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48640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8295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4485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L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0421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5915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47638" y="3951288"/>
            <a:ext cx="2058987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584450" y="3951288"/>
            <a:ext cx="194945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892675" y="3917950"/>
            <a:ext cx="2149475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232650" y="3938588"/>
            <a:ext cx="186055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46063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5558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615950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27063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98583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7" name="Rectangle 46"/>
          <p:cNvSpPr/>
          <p:nvPr/>
        </p:nvSpPr>
        <p:spPr>
          <a:xfrm>
            <a:off x="99695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355725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36683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736725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74783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114550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125663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248443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49555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8463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8575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3203575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21468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5702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5814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3937000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948113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43068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3180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6878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6990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068888" y="64135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080000" y="60134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54498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4610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2" name="Rectangle 71"/>
          <p:cNvSpPr/>
          <p:nvPr/>
        </p:nvSpPr>
        <p:spPr>
          <a:xfrm>
            <a:off x="5830888" y="64135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842000" y="60134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2118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75" name="Rectangle 74"/>
          <p:cNvSpPr/>
          <p:nvPr/>
        </p:nvSpPr>
        <p:spPr>
          <a:xfrm>
            <a:off x="62230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6581775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59288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951663" y="64135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962775" y="60134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73421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1" name="Rectangle 80"/>
          <p:cNvSpPr/>
          <p:nvPr/>
        </p:nvSpPr>
        <p:spPr>
          <a:xfrm>
            <a:off x="73533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7713663" y="64135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723188" y="60134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8094663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85" name="Rectangle 84"/>
          <p:cNvSpPr/>
          <p:nvPr/>
        </p:nvSpPr>
        <p:spPr>
          <a:xfrm>
            <a:off x="810418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6" name="Straight Arrow Connector 85"/>
          <p:cNvCxnSpPr/>
          <p:nvPr/>
        </p:nvCxnSpPr>
        <p:spPr>
          <a:xfrm>
            <a:off x="627063" y="3036888"/>
            <a:ext cx="2341562" cy="914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1052513" y="3036888"/>
            <a:ext cx="4243387" cy="914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endCxn id="77" idx="0"/>
          </p:cNvCxnSpPr>
          <p:nvPr/>
        </p:nvCxnSpPr>
        <p:spPr>
          <a:xfrm>
            <a:off x="2876550" y="4408488"/>
            <a:ext cx="3906838" cy="15922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73" idx="0"/>
          </p:cNvCxnSpPr>
          <p:nvPr/>
        </p:nvCxnSpPr>
        <p:spPr>
          <a:xfrm>
            <a:off x="436563" y="4375150"/>
            <a:ext cx="5595937" cy="16383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215900" y="3036888"/>
            <a:ext cx="220663" cy="9017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1473200" y="3036888"/>
            <a:ext cx="6059488" cy="8810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endCxn id="71" idx="0"/>
          </p:cNvCxnSpPr>
          <p:nvPr/>
        </p:nvCxnSpPr>
        <p:spPr>
          <a:xfrm>
            <a:off x="5259388" y="4375150"/>
            <a:ext cx="392112" cy="16256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endCxn id="55" idx="0"/>
          </p:cNvCxnSpPr>
          <p:nvPr/>
        </p:nvCxnSpPr>
        <p:spPr>
          <a:xfrm flipH="1">
            <a:off x="2686050" y="4391025"/>
            <a:ext cx="4737100" cy="160972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2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charset="0"/>
              </a:rPr>
              <a:t>© David Kirk/NVIDIA and Wen-mei W. Hwu  ECE408/CS483/ECE498al, University of Illinois, 2007-2016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5AA366-4916-46BD-8915-2F8217E5347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30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9" name="Rectangle 8"/>
          <p:cNvSpPr/>
          <p:nvPr/>
        </p:nvSpPr>
        <p:spPr>
          <a:xfrm>
            <a:off x="446088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10" name="Rectangle 9"/>
          <p:cNvSpPr/>
          <p:nvPr/>
        </p:nvSpPr>
        <p:spPr>
          <a:xfrm>
            <a:off x="827088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43013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351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161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3971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7781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1591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70288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951288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34340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70217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0540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2105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6611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V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259513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878513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48640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8295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4485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L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0421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5915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47638" y="3951288"/>
            <a:ext cx="2058987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584450" y="3951288"/>
            <a:ext cx="194945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892675" y="3917950"/>
            <a:ext cx="2149475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232650" y="3938588"/>
            <a:ext cx="186055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46063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5558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2"/>
                </a:solidFill>
              </a:rPr>
              <a:t>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15950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27063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98583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7" name="Rectangle 46"/>
          <p:cNvSpPr/>
          <p:nvPr/>
        </p:nvSpPr>
        <p:spPr>
          <a:xfrm>
            <a:off x="99695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355725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36683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736725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74783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114550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125663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248443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49555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8463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8575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3203575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21468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5702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5814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3937000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948113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43068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3180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6878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6990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>
          <a:xfrm>
            <a:off x="5068888" y="64135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080000" y="60134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54498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4610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2" name="Rectangle 71"/>
          <p:cNvSpPr/>
          <p:nvPr/>
        </p:nvSpPr>
        <p:spPr>
          <a:xfrm>
            <a:off x="5830888" y="64135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842000" y="60134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2118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75" name="Rectangle 74"/>
          <p:cNvSpPr/>
          <p:nvPr/>
        </p:nvSpPr>
        <p:spPr>
          <a:xfrm>
            <a:off x="62230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6581775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59288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951663" y="64135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962775" y="60134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73421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1" name="Rectangle 80"/>
          <p:cNvSpPr/>
          <p:nvPr/>
        </p:nvSpPr>
        <p:spPr>
          <a:xfrm>
            <a:off x="73533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7713663" y="64135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723188" y="60134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8094663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85" name="Rectangle 84"/>
          <p:cNvSpPr/>
          <p:nvPr/>
        </p:nvSpPr>
        <p:spPr>
          <a:xfrm>
            <a:off x="810418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6" name="Straight Arrow Connector 85"/>
          <p:cNvCxnSpPr>
            <a:stCxn id="13" idx="2"/>
          </p:cNvCxnSpPr>
          <p:nvPr/>
        </p:nvCxnSpPr>
        <p:spPr>
          <a:xfrm>
            <a:off x="2206625" y="3036888"/>
            <a:ext cx="762000" cy="914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14" idx="2"/>
          </p:cNvCxnSpPr>
          <p:nvPr/>
        </p:nvCxnSpPr>
        <p:spPr>
          <a:xfrm>
            <a:off x="2587625" y="3036888"/>
            <a:ext cx="2708275" cy="914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endCxn id="43" idx="0"/>
          </p:cNvCxnSpPr>
          <p:nvPr/>
        </p:nvCxnSpPr>
        <p:spPr>
          <a:xfrm flipH="1">
            <a:off x="446088" y="4408488"/>
            <a:ext cx="2430462" cy="15922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436563" y="4375150"/>
            <a:ext cx="6167437" cy="16256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12" idx="2"/>
          </p:cNvCxnSpPr>
          <p:nvPr/>
        </p:nvCxnSpPr>
        <p:spPr>
          <a:xfrm flipH="1">
            <a:off x="436563" y="3036888"/>
            <a:ext cx="1389062" cy="9017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15" idx="2"/>
          </p:cNvCxnSpPr>
          <p:nvPr/>
        </p:nvCxnSpPr>
        <p:spPr>
          <a:xfrm>
            <a:off x="2968625" y="3036888"/>
            <a:ext cx="4564063" cy="8810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endCxn id="67" idx="0"/>
          </p:cNvCxnSpPr>
          <p:nvPr/>
        </p:nvCxnSpPr>
        <p:spPr>
          <a:xfrm flipH="1">
            <a:off x="4889500" y="4375150"/>
            <a:ext cx="369888" cy="16256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endCxn id="67" idx="0"/>
          </p:cNvCxnSpPr>
          <p:nvPr/>
        </p:nvCxnSpPr>
        <p:spPr>
          <a:xfrm flipH="1">
            <a:off x="4889500" y="4391025"/>
            <a:ext cx="2533650" cy="160972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ontent Placeholder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threads move to the next section of input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38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Histogram Kernel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The kernel receives a pointer to the input buffer </a:t>
            </a:r>
          </a:p>
          <a:p>
            <a:r>
              <a:rPr lang="en-US" smtClean="0"/>
              <a:t>Each thread process the input  in a strided pattern</a:t>
            </a:r>
          </a:p>
        </p:txBody>
      </p:sp>
      <p:sp>
        <p:nvSpPr>
          <p:cNvPr id="133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895600"/>
            <a:ext cx="8304212" cy="2209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mtClean="0"/>
              <a:t>__global__ void histo_kernel(unsigned char *buffer,</a:t>
            </a:r>
          </a:p>
          <a:p>
            <a:pPr marL="0" indent="0">
              <a:buFontTx/>
              <a:buNone/>
            </a:pPr>
            <a:r>
              <a:rPr lang="en-US" smtClean="0"/>
              <a:t>			long size, unsigned int *histo) </a:t>
            </a:r>
          </a:p>
          <a:p>
            <a:pPr marL="0" indent="0">
              <a:buFontTx/>
              <a:buNone/>
            </a:pPr>
            <a:r>
              <a:rPr lang="en-US" smtClean="0"/>
              <a:t>{</a:t>
            </a:r>
          </a:p>
          <a:p>
            <a:pPr marL="0" indent="0">
              <a:buFontTx/>
              <a:buNone/>
            </a:pPr>
            <a:r>
              <a:rPr lang="en-US" smtClean="0"/>
              <a:t>    int i = threadIdx.x + blockIdx.x * blockDim.x;</a:t>
            </a:r>
          </a:p>
          <a:p>
            <a:pPr marL="0" indent="0">
              <a:buFontTx/>
              <a:buNone/>
            </a:pPr>
            <a:endParaRPr lang="en-US" sz="1800" smtClean="0"/>
          </a:p>
          <a:p>
            <a:pPr marL="0" indent="0">
              <a:buFontTx/>
              <a:buNone/>
            </a:pPr>
            <a:r>
              <a:rPr lang="en-US" smtClean="0"/>
              <a:t>// stride is total number of threads</a:t>
            </a:r>
          </a:p>
          <a:p>
            <a:pPr marL="0" indent="0">
              <a:buFontTx/>
              <a:buNone/>
            </a:pPr>
            <a:r>
              <a:rPr lang="en-US" smtClean="0"/>
              <a:t>    int stride = blockDim.x * gridDim.x;</a:t>
            </a:r>
          </a:p>
          <a:p>
            <a:pPr marL="0" indent="0">
              <a:buFontTx/>
              <a:buNone/>
            </a:pPr>
            <a:endParaRPr lang="en-US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charset="0"/>
              </a:rPr>
              <a:t>© David Kirk/NVIDIA and Wen-mei W. Hwu  ECE408/CS483/ECE498al, University of Illinois, 2007-2016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52FB52-BEA2-402C-9568-10382C11A27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on the Histogram Kernel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6263" indent="-576263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// All threads handle </a:t>
            </a:r>
            <a:r>
              <a:rPr lang="en-US" dirty="0" err="1" smtClean="0"/>
              <a:t>blockDim.x</a:t>
            </a:r>
            <a:r>
              <a:rPr lang="en-US" dirty="0" smtClean="0"/>
              <a:t> * </a:t>
            </a:r>
            <a:r>
              <a:rPr lang="en-US" dirty="0" err="1" smtClean="0"/>
              <a:t>gridDim.x</a:t>
            </a:r>
            <a:endParaRPr lang="en-US" dirty="0"/>
          </a:p>
          <a:p>
            <a:pPr marL="576263" indent="-576263">
              <a:buFontTx/>
              <a:buNone/>
              <a:defRPr/>
            </a:pPr>
            <a:r>
              <a:rPr lang="en-US" dirty="0" smtClean="0"/>
              <a:t>   // consecutive elements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while (</a:t>
            </a:r>
            <a:r>
              <a:rPr lang="en-US" dirty="0" err="1" smtClean="0"/>
              <a:t>i</a:t>
            </a:r>
            <a:r>
              <a:rPr lang="en-US" dirty="0" smtClean="0"/>
              <a:t> &lt; size) {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atomicAdd</a:t>
            </a:r>
            <a:r>
              <a:rPr lang="en-US" dirty="0" smtClean="0"/>
              <a:t>( &amp;(</a:t>
            </a:r>
            <a:r>
              <a:rPr lang="en-US" dirty="0" err="1" smtClean="0"/>
              <a:t>histo</a:t>
            </a:r>
            <a:r>
              <a:rPr lang="en-US" dirty="0" smtClean="0"/>
              <a:t>[buffer[</a:t>
            </a:r>
            <a:r>
              <a:rPr lang="en-US" dirty="0" err="1" smtClean="0"/>
              <a:t>i</a:t>
            </a:r>
            <a:r>
              <a:rPr lang="en-US" dirty="0" smtClean="0"/>
              <a:t>]]), 1);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i</a:t>
            </a:r>
            <a:r>
              <a:rPr lang="en-US" dirty="0" smtClean="0"/>
              <a:t> += stride;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}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}</a:t>
            </a: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charset="0"/>
              </a:rPr>
              <a:t>© David Kirk/NVIDIA and Wen-mei W. Hwu  ECE408/CS483/ECE498al, University of Illinois, 2007-2016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649B42-D9F3-4B20-8897-DC32D716280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Operations on DRAM</a:t>
            </a:r>
          </a:p>
        </p:txBody>
      </p:sp>
      <p:sp>
        <p:nvSpPr>
          <p:cNvPr id="15363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An atomic operation starts with a read, with a latency of a few hundred cycles</a:t>
            </a:r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charset="0"/>
              </a:rPr>
              <a:t>© David Kirk/NVIDIA and Wen-mei W. Hwu  ECE408/CS483/ECE498al, University of Illinois, 2007-2016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9FAA7C1-911E-47EB-9B38-A41A752019C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15366" name="Content Placeholder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4538" y="1524000"/>
            <a:ext cx="3959225" cy="4572000"/>
          </a:xfrm>
          <a:solidFill>
            <a:schemeClr val="bg1"/>
          </a:solidFill>
        </p:spPr>
      </p:pic>
      <p:sp>
        <p:nvSpPr>
          <p:cNvPr id="13" name="Freeform 12"/>
          <p:cNvSpPr/>
          <p:nvPr/>
        </p:nvSpPr>
        <p:spPr>
          <a:xfrm>
            <a:off x="1304925" y="2968625"/>
            <a:ext cx="1271588" cy="2644775"/>
          </a:xfrm>
          <a:custGeom>
            <a:avLst/>
            <a:gdLst>
              <a:gd name="connsiteX0" fmla="*/ 524143 w 1271671"/>
              <a:gd name="connsiteY0" fmla="*/ 51 h 2645057"/>
              <a:gd name="connsiteX1" fmla="*/ 1269731 w 1271671"/>
              <a:gd name="connsiteY1" fmla="*/ 801910 h 2645057"/>
              <a:gd name="connsiteX2" fmla="*/ 327195 w 1271671"/>
              <a:gd name="connsiteY2" fmla="*/ 1547497 h 2645057"/>
              <a:gd name="connsiteX3" fmla="*/ 721091 w 1271671"/>
              <a:gd name="connsiteY3" fmla="*/ 2644777 h 2645057"/>
              <a:gd name="connsiteX4" fmla="*/ 3638 w 1271671"/>
              <a:gd name="connsiteY4" fmla="*/ 1645971 h 2645057"/>
              <a:gd name="connsiteX5" fmla="*/ 1086851 w 1271671"/>
              <a:gd name="connsiteY5" fmla="*/ 801910 h 2645057"/>
              <a:gd name="connsiteX6" fmla="*/ 481940 w 1271671"/>
              <a:gd name="connsiteY6" fmla="*/ 70390 h 2645057"/>
              <a:gd name="connsiteX7" fmla="*/ 439737 w 1271671"/>
              <a:gd name="connsiteY7" fmla="*/ 70390 h 2645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1671" h="2645057">
                <a:moveTo>
                  <a:pt x="524143" y="51"/>
                </a:moveTo>
                <a:cubicBezTo>
                  <a:pt x="913349" y="272026"/>
                  <a:pt x="1302556" y="544002"/>
                  <a:pt x="1269731" y="801910"/>
                </a:cubicBezTo>
                <a:cubicBezTo>
                  <a:pt x="1236906" y="1059818"/>
                  <a:pt x="418635" y="1240352"/>
                  <a:pt x="327195" y="1547497"/>
                </a:cubicBezTo>
                <a:cubicBezTo>
                  <a:pt x="235755" y="1854642"/>
                  <a:pt x="775017" y="2628365"/>
                  <a:pt x="721091" y="2644777"/>
                </a:cubicBezTo>
                <a:cubicBezTo>
                  <a:pt x="667165" y="2661189"/>
                  <a:pt x="-57322" y="1953115"/>
                  <a:pt x="3638" y="1645971"/>
                </a:cubicBezTo>
                <a:cubicBezTo>
                  <a:pt x="64598" y="1338827"/>
                  <a:pt x="1007134" y="1064507"/>
                  <a:pt x="1086851" y="801910"/>
                </a:cubicBezTo>
                <a:cubicBezTo>
                  <a:pt x="1166568" y="539313"/>
                  <a:pt x="589792" y="192310"/>
                  <a:pt x="481940" y="70390"/>
                </a:cubicBezTo>
                <a:cubicBezTo>
                  <a:pt x="374088" y="-51530"/>
                  <a:pt x="406912" y="9430"/>
                  <a:pt x="439737" y="70390"/>
                </a:cubicBezTo>
              </a:path>
            </a:pathLst>
          </a:custGeom>
          <a:noFill/>
          <a:ln w="571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Operations on DRAM</a:t>
            </a:r>
          </a:p>
        </p:txBody>
      </p:sp>
      <p:sp>
        <p:nvSpPr>
          <p:cNvPr id="1638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An atomic operation starts with a read, with a latency of a few hundred cycles</a:t>
            </a:r>
          </a:p>
          <a:p>
            <a:r>
              <a:rPr lang="en-US" smtClean="0"/>
              <a:t>The atomic operation ends with a write, with a latency of a few hundred cycles</a:t>
            </a:r>
          </a:p>
          <a:p>
            <a:r>
              <a:rPr lang="en-US" smtClean="0"/>
              <a:t>During this whole time, no one else can access the location</a:t>
            </a: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charset="0"/>
              </a:rPr>
              <a:t>© David Kirk/NVIDIA and Wen-mei W. Hwu  ECE408/CS483/ECE498al, University of Illinois, 2007-2016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A38138-45B8-4D33-BA03-26906612D54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16390" name="Content Placeholder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4538" y="1524000"/>
            <a:ext cx="3959225" cy="4572000"/>
          </a:xfrm>
          <a:solidFill>
            <a:schemeClr val="bg1"/>
          </a:solidFill>
        </p:spPr>
      </p:pic>
      <p:sp>
        <p:nvSpPr>
          <p:cNvPr id="3" name="Freeform 2"/>
          <p:cNvSpPr/>
          <p:nvPr/>
        </p:nvSpPr>
        <p:spPr>
          <a:xfrm>
            <a:off x="1252538" y="2911475"/>
            <a:ext cx="674687" cy="2760663"/>
          </a:xfrm>
          <a:custGeom>
            <a:avLst/>
            <a:gdLst>
              <a:gd name="connsiteX0" fmla="*/ 562867 w 675409"/>
              <a:gd name="connsiteY0" fmla="*/ 0 h 2759573"/>
              <a:gd name="connsiteX1" fmla="*/ 160 w 675409"/>
              <a:gd name="connsiteY1" fmla="*/ 1688123 h 2759573"/>
              <a:gd name="connsiteX2" fmla="*/ 506597 w 675409"/>
              <a:gd name="connsiteY2" fmla="*/ 2658794 h 2759573"/>
              <a:gd name="connsiteX3" fmla="*/ 675409 w 675409"/>
              <a:gd name="connsiteY3" fmla="*/ 2729133 h 2759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5409" h="2759573">
                <a:moveTo>
                  <a:pt x="562867" y="0"/>
                </a:moveTo>
                <a:cubicBezTo>
                  <a:pt x="286202" y="622495"/>
                  <a:pt x="9538" y="1244991"/>
                  <a:pt x="160" y="1688123"/>
                </a:cubicBezTo>
                <a:cubicBezTo>
                  <a:pt x="-9218" y="2131255"/>
                  <a:pt x="394056" y="2485292"/>
                  <a:pt x="506597" y="2658794"/>
                </a:cubicBezTo>
                <a:cubicBezTo>
                  <a:pt x="619138" y="2832296"/>
                  <a:pt x="675409" y="2729133"/>
                  <a:pt x="675409" y="2729133"/>
                </a:cubicBezTo>
              </a:path>
            </a:pathLst>
          </a:custGeom>
          <a:noFill/>
          <a:ln w="571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Operations on DRAM</a:t>
            </a:r>
          </a:p>
        </p:txBody>
      </p:sp>
      <p:sp>
        <p:nvSpPr>
          <p:cNvPr id="17411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Each Load-Modify-Store has two full memory access delays </a:t>
            </a:r>
          </a:p>
          <a:p>
            <a:pPr lvl="1"/>
            <a:r>
              <a:rPr lang="en-US" smtClean="0"/>
              <a:t>All atomic operations on the same variable (RAM location) are serialized</a:t>
            </a: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000000"/>
                </a:solidFill>
                <a:cs typeface="Times New Roman" charset="0"/>
              </a:rPr>
              <a:t>© David Kirk/NVIDIA and Wen-mei W. Hwu  ECE408/CS483/ECE498al, University of Illinois, 2007-2016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4876800"/>
            <a:ext cx="1371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7415" name="TextBox 7"/>
          <p:cNvSpPr txBox="1">
            <a:spLocks noChangeArrowheads="1"/>
          </p:cNvSpPr>
          <p:nvPr/>
        </p:nvSpPr>
        <p:spPr bwMode="auto">
          <a:xfrm>
            <a:off x="76200" y="4495800"/>
            <a:ext cx="1371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latin typeface="Arial" charset="0"/>
              </a:rPr>
              <a:t>DRAM delay</a:t>
            </a:r>
          </a:p>
        </p:txBody>
      </p:sp>
      <p:sp>
        <p:nvSpPr>
          <p:cNvPr id="9" name="Rectangle 8"/>
          <p:cNvSpPr/>
          <p:nvPr/>
        </p:nvSpPr>
        <p:spPr>
          <a:xfrm>
            <a:off x="1600200" y="4876800"/>
            <a:ext cx="838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4290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38400" y="4876800"/>
            <a:ext cx="1524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90800" y="4876800"/>
            <a:ext cx="838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57600" y="4876800"/>
            <a:ext cx="1371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21" name="TextBox 13"/>
          <p:cNvSpPr txBox="1">
            <a:spLocks noChangeArrowheads="1"/>
          </p:cNvSpPr>
          <p:nvPr/>
        </p:nvSpPr>
        <p:spPr bwMode="auto">
          <a:xfrm>
            <a:off x="3733800" y="4495800"/>
            <a:ext cx="1371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latin typeface="Arial" charset="0"/>
              </a:rPr>
              <a:t>DRAM delay</a:t>
            </a:r>
          </a:p>
        </p:txBody>
      </p:sp>
      <p:sp>
        <p:nvSpPr>
          <p:cNvPr id="17422" name="TextBox 14"/>
          <p:cNvSpPr txBox="1">
            <a:spLocks noChangeArrowheads="1"/>
          </p:cNvSpPr>
          <p:nvPr/>
        </p:nvSpPr>
        <p:spPr bwMode="auto">
          <a:xfrm>
            <a:off x="1905000" y="5486400"/>
            <a:ext cx="152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bg1"/>
                </a:solidFill>
                <a:latin typeface="Arial" charset="0"/>
              </a:rPr>
              <a:t>transfer delay</a:t>
            </a:r>
          </a:p>
        </p:txBody>
      </p:sp>
      <p:sp>
        <p:nvSpPr>
          <p:cNvPr id="17423" name="TextBox 15"/>
          <p:cNvSpPr txBox="1">
            <a:spLocks noChangeArrowheads="1"/>
          </p:cNvSpPr>
          <p:nvPr/>
        </p:nvSpPr>
        <p:spPr bwMode="auto">
          <a:xfrm>
            <a:off x="1981200" y="4267200"/>
            <a:ext cx="1600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latin typeface="Arial" charset="0"/>
              </a:rPr>
              <a:t>internal routing</a:t>
            </a:r>
          </a:p>
        </p:txBody>
      </p:sp>
      <p:cxnSp>
        <p:nvCxnSpPr>
          <p:cNvPr id="18" name="Straight Arrow Connector 17"/>
          <p:cNvCxnSpPr>
            <a:endCxn id="6" idx="2"/>
          </p:cNvCxnSpPr>
          <p:nvPr/>
        </p:nvCxnSpPr>
        <p:spPr>
          <a:xfrm rot="10800000">
            <a:off x="1485900" y="5105400"/>
            <a:ext cx="87630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0" idx="2"/>
          </p:cNvCxnSpPr>
          <p:nvPr/>
        </p:nvCxnSpPr>
        <p:spPr>
          <a:xfrm flipV="1">
            <a:off x="2819400" y="5105400"/>
            <a:ext cx="72390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1981200" y="4495800"/>
            <a:ext cx="4572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2895600" y="4495800"/>
            <a:ext cx="3048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181600" y="4876800"/>
            <a:ext cx="1371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5532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30" name="TextBox 26"/>
          <p:cNvSpPr txBox="1">
            <a:spLocks noChangeArrowheads="1"/>
          </p:cNvSpPr>
          <p:nvPr/>
        </p:nvSpPr>
        <p:spPr bwMode="auto">
          <a:xfrm>
            <a:off x="5257800" y="4495800"/>
            <a:ext cx="1371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latin typeface="Arial" charset="0"/>
              </a:rPr>
              <a:t>DRAM delay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781800" y="4876800"/>
            <a:ext cx="838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6106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620000" y="4876800"/>
            <a:ext cx="1524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772400" y="4876800"/>
            <a:ext cx="838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35" name="TextBox 33"/>
          <p:cNvSpPr txBox="1">
            <a:spLocks noChangeArrowheads="1"/>
          </p:cNvSpPr>
          <p:nvPr/>
        </p:nvSpPr>
        <p:spPr bwMode="auto">
          <a:xfrm>
            <a:off x="7086600" y="5486400"/>
            <a:ext cx="152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bg1"/>
                </a:solidFill>
                <a:latin typeface="Arial" charset="0"/>
              </a:rPr>
              <a:t>transfer delay</a:t>
            </a:r>
          </a:p>
        </p:txBody>
      </p:sp>
      <p:sp>
        <p:nvSpPr>
          <p:cNvPr id="17436" name="TextBox 34"/>
          <p:cNvSpPr txBox="1">
            <a:spLocks noChangeArrowheads="1"/>
          </p:cNvSpPr>
          <p:nvPr/>
        </p:nvSpPr>
        <p:spPr bwMode="auto">
          <a:xfrm>
            <a:off x="7162800" y="4267200"/>
            <a:ext cx="1600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latin typeface="Arial" charset="0"/>
              </a:rPr>
              <a:t>internal routing</a:t>
            </a:r>
          </a:p>
        </p:txBody>
      </p:sp>
      <p:cxnSp>
        <p:nvCxnSpPr>
          <p:cNvPr id="36" name="Straight Arrow Connector 35"/>
          <p:cNvCxnSpPr>
            <a:endCxn id="26" idx="2"/>
          </p:cNvCxnSpPr>
          <p:nvPr/>
        </p:nvCxnSpPr>
        <p:spPr>
          <a:xfrm rot="10800000">
            <a:off x="6667500" y="5105400"/>
            <a:ext cx="87630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29" idx="2"/>
          </p:cNvCxnSpPr>
          <p:nvPr/>
        </p:nvCxnSpPr>
        <p:spPr>
          <a:xfrm flipV="1">
            <a:off x="8001000" y="5105400"/>
            <a:ext cx="72390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0800000" flipV="1">
            <a:off x="7162800" y="4495800"/>
            <a:ext cx="4572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6200000" flipH="1">
            <a:off x="8077200" y="4495800"/>
            <a:ext cx="3048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41" name="TextBox 39"/>
          <p:cNvSpPr txBox="1">
            <a:spLocks noChangeArrowheads="1"/>
          </p:cNvSpPr>
          <p:nvPr/>
        </p:nvSpPr>
        <p:spPr bwMode="auto">
          <a:xfrm>
            <a:off x="8780463" y="4648200"/>
            <a:ext cx="363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  <a:latin typeface="Times New Roman" charset="0"/>
              </a:rPr>
              <a:t>..</a:t>
            </a:r>
          </a:p>
        </p:txBody>
      </p:sp>
      <p:sp>
        <p:nvSpPr>
          <p:cNvPr id="17442" name="TextBox 40"/>
          <p:cNvSpPr txBox="1">
            <a:spLocks noChangeArrowheads="1"/>
          </p:cNvSpPr>
          <p:nvPr/>
        </p:nvSpPr>
        <p:spPr bwMode="auto">
          <a:xfrm>
            <a:off x="1447800" y="5867400"/>
            <a:ext cx="2522538" cy="4000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bg1"/>
                </a:solidFill>
                <a:latin typeface="Times New Roman" charset="0"/>
              </a:rPr>
              <a:t>atomic operation N</a:t>
            </a:r>
          </a:p>
        </p:txBody>
      </p:sp>
      <p:sp>
        <p:nvSpPr>
          <p:cNvPr id="17443" name="TextBox 41"/>
          <p:cNvSpPr txBox="1">
            <a:spLocks noChangeArrowheads="1"/>
          </p:cNvSpPr>
          <p:nvPr/>
        </p:nvSpPr>
        <p:spPr bwMode="auto">
          <a:xfrm>
            <a:off x="5562600" y="5867400"/>
            <a:ext cx="2887663" cy="4000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bg1"/>
                </a:solidFill>
                <a:latin typeface="Times New Roman" charset="0"/>
              </a:rPr>
              <a:t>atomic operation N+1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3581400" y="4038600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45" name="TextBox 44"/>
          <p:cNvSpPr txBox="1">
            <a:spLocks noChangeArrowheads="1"/>
          </p:cNvSpPr>
          <p:nvPr/>
        </p:nvSpPr>
        <p:spPr bwMode="auto">
          <a:xfrm>
            <a:off x="4343400" y="3581400"/>
            <a:ext cx="730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charset="0"/>
              </a:rPr>
              <a:t>time</a:t>
            </a:r>
          </a:p>
        </p:txBody>
      </p:sp>
      <p:sp>
        <p:nvSpPr>
          <p:cNvPr id="7206" name="Slide Number Placeholder 39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01AD1331-F74A-4B0B-B599-2B3FFED93DDC}" type="slidenum">
              <a:rPr lang="en-US" sz="1400" smtClean="0">
                <a:solidFill>
                  <a:srgbClr val="000000"/>
                </a:solidFill>
              </a:rPr>
              <a:pPr eaLnBrk="1" hangingPunct="1">
                <a:defRPr/>
              </a:pPr>
              <a:t>16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Latency determines throughput of atomic operations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Throughput of an atomic operation is the rate at which the application can execute an atomic operation on a particular location.</a:t>
            </a:r>
          </a:p>
          <a:p>
            <a:pPr lvl="2"/>
            <a:endParaRPr lang="en-US" smtClean="0"/>
          </a:p>
          <a:p>
            <a:r>
              <a:rPr lang="en-US" smtClean="0"/>
              <a:t>The rate is limited by the total latency of the read-modify-write sequence, typically more than 1000 cycles for global memory (DRAM) locations.</a:t>
            </a:r>
          </a:p>
          <a:p>
            <a:pPr lvl="2"/>
            <a:endParaRPr lang="en-US" smtClean="0"/>
          </a:p>
          <a:p>
            <a:r>
              <a:rPr lang="en-US" smtClean="0"/>
              <a:t>This means that if many threads attempt to do atomic operation on the same location (contention), the memory bandwidth is reduced to &lt; 1/1000!</a:t>
            </a: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charset="0"/>
              </a:rPr>
              <a:t>© David Kirk/NVIDIA and Wen-mei W. Hwu  ECE408/CS483/ECE498al, University of Illinois, 2007-2016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5E5374-DB0A-4411-BB65-91569AF895B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You may have a similar experience in supermarket checkout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Some customers realize that they missed an item after they started to check out</a:t>
            </a:r>
          </a:p>
          <a:p>
            <a:r>
              <a:rPr lang="en-US" smtClean="0"/>
              <a:t>They run to the isle and get the item while the line waits</a:t>
            </a:r>
          </a:p>
          <a:p>
            <a:pPr lvl="1"/>
            <a:r>
              <a:rPr lang="en-US" smtClean="0"/>
              <a:t>The rate of check is reduced due to the long latency of running to the isle and back.</a:t>
            </a:r>
          </a:p>
          <a:p>
            <a:r>
              <a:rPr lang="en-US" smtClean="0"/>
              <a:t>Imagine a store where every customer starts the check out before they even fetch any of the items</a:t>
            </a:r>
          </a:p>
          <a:p>
            <a:pPr lvl="1"/>
            <a:r>
              <a:rPr lang="en-US" smtClean="0"/>
              <a:t>The rate of the checkout will be 1 / (entire shopping time of each customer) </a:t>
            </a:r>
          </a:p>
          <a:p>
            <a:endParaRPr lang="en-US" smtClean="0"/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charset="0"/>
              </a:rPr>
              <a:t>© David Kirk/NVIDIA and Wen-mei W. Hwu  ECE408/CS483/ECE498al, University of Illinois, 2007-2016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B57B48-4999-4430-8728-C41A13CFDC2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Hardware Improvements (cont.)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half" idx="1"/>
          </p:nvPr>
        </p:nvSpPr>
        <p:spPr>
          <a:xfrm>
            <a:off x="839788" y="1524000"/>
            <a:ext cx="8304212" cy="2208213"/>
          </a:xfrm>
        </p:spPr>
        <p:txBody>
          <a:bodyPr/>
          <a:lstStyle/>
          <a:p>
            <a:r>
              <a:rPr lang="en-US" smtClean="0"/>
              <a:t>Atomic operations on Fermi L2 cache</a:t>
            </a:r>
          </a:p>
          <a:p>
            <a:pPr lvl="1"/>
            <a:r>
              <a:rPr lang="en-US" smtClean="0"/>
              <a:t>medium latency, but still serialized</a:t>
            </a:r>
          </a:p>
          <a:p>
            <a:pPr lvl="1"/>
            <a:r>
              <a:rPr lang="en-US" smtClean="0"/>
              <a:t>Global to all blocks</a:t>
            </a:r>
          </a:p>
          <a:p>
            <a:pPr lvl="1"/>
            <a:r>
              <a:rPr lang="en-US" smtClean="0"/>
              <a:t>“Free improvement” on Global Memory atomics</a:t>
            </a: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000000"/>
                </a:solidFill>
                <a:cs typeface="Times New Roman" charset="0"/>
              </a:rPr>
              <a:t>© David Kirk/NVIDIA and Wen-mei W. Hwu  ECE408/CS483/ECE498al, University of Illinois, 2007-2016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76600" y="4876800"/>
            <a:ext cx="381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1910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657600" y="4876800"/>
            <a:ext cx="1524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0" y="4876800"/>
            <a:ext cx="381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19600" y="4876800"/>
            <a:ext cx="381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91" name="TextBox 14"/>
          <p:cNvSpPr txBox="1">
            <a:spLocks noChangeArrowheads="1"/>
          </p:cNvSpPr>
          <p:nvPr/>
        </p:nvSpPr>
        <p:spPr bwMode="auto">
          <a:xfrm>
            <a:off x="3810000" y="4191000"/>
            <a:ext cx="1600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latin typeface="Arial" charset="0"/>
              </a:rPr>
              <a:t>internal routing</a:t>
            </a:r>
          </a:p>
        </p:txBody>
      </p:sp>
      <p:cxnSp>
        <p:nvCxnSpPr>
          <p:cNvPr id="16" name="Straight Arrow Connector 15"/>
          <p:cNvCxnSpPr>
            <a:endCxn id="6" idx="2"/>
          </p:cNvCxnSpPr>
          <p:nvPr/>
        </p:nvCxnSpPr>
        <p:spPr>
          <a:xfrm rot="10800000">
            <a:off x="3162300" y="5105400"/>
            <a:ext cx="3429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9" idx="2"/>
          </p:cNvCxnSpPr>
          <p:nvPr/>
        </p:nvCxnSpPr>
        <p:spPr>
          <a:xfrm rot="5400000" flipH="1" flipV="1">
            <a:off x="4057650" y="5162550"/>
            <a:ext cx="304800" cy="190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8" idx="0"/>
          </p:cNvCxnSpPr>
          <p:nvPr/>
        </p:nvCxnSpPr>
        <p:spPr>
          <a:xfrm rot="16200000" flipH="1">
            <a:off x="3295650" y="4705350"/>
            <a:ext cx="304800" cy="381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1" idx="0"/>
          </p:cNvCxnSpPr>
          <p:nvPr/>
        </p:nvCxnSpPr>
        <p:spPr>
          <a:xfrm rot="5400000">
            <a:off x="3905250" y="4667250"/>
            <a:ext cx="304800" cy="1143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6" name="TextBox 32"/>
          <p:cNvSpPr txBox="1">
            <a:spLocks noChangeArrowheads="1"/>
          </p:cNvSpPr>
          <p:nvPr/>
        </p:nvSpPr>
        <p:spPr bwMode="auto">
          <a:xfrm>
            <a:off x="8780463" y="4648200"/>
            <a:ext cx="363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  <a:latin typeface="Times New Roman" charset="0"/>
              </a:rPr>
              <a:t>..</a:t>
            </a:r>
          </a:p>
        </p:txBody>
      </p:sp>
      <p:sp>
        <p:nvSpPr>
          <p:cNvPr id="20497" name="TextBox 33"/>
          <p:cNvSpPr txBox="1">
            <a:spLocks noChangeArrowheads="1"/>
          </p:cNvSpPr>
          <p:nvPr/>
        </p:nvSpPr>
        <p:spPr bwMode="auto">
          <a:xfrm>
            <a:off x="2667000" y="5715000"/>
            <a:ext cx="2057400" cy="3381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chemeClr val="bg1"/>
                </a:solidFill>
                <a:latin typeface="Times New Roman" charset="0"/>
              </a:rPr>
              <a:t>atomic operation N</a:t>
            </a:r>
          </a:p>
        </p:txBody>
      </p:sp>
      <p:sp>
        <p:nvSpPr>
          <p:cNvPr id="20498" name="TextBox 34"/>
          <p:cNvSpPr txBox="1">
            <a:spLocks noChangeArrowheads="1"/>
          </p:cNvSpPr>
          <p:nvPr/>
        </p:nvSpPr>
        <p:spPr bwMode="auto">
          <a:xfrm>
            <a:off x="4876800" y="5715000"/>
            <a:ext cx="2351088" cy="3381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chemeClr val="bg1"/>
                </a:solidFill>
                <a:latin typeface="Times New Roman" charset="0"/>
              </a:rPr>
              <a:t>atomic operation N+1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581400" y="4038600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0" name="TextBox 36"/>
          <p:cNvSpPr txBox="1">
            <a:spLocks noChangeArrowheads="1"/>
          </p:cNvSpPr>
          <p:nvPr/>
        </p:nvSpPr>
        <p:spPr bwMode="auto">
          <a:xfrm>
            <a:off x="4343400" y="3581400"/>
            <a:ext cx="730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charset="0"/>
              </a:rPr>
              <a:t>time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667000" y="4876800"/>
            <a:ext cx="381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02" name="TextBox 50"/>
          <p:cNvSpPr txBox="1">
            <a:spLocks noChangeArrowheads="1"/>
          </p:cNvSpPr>
          <p:nvPr/>
        </p:nvSpPr>
        <p:spPr bwMode="auto">
          <a:xfrm>
            <a:off x="3124200" y="5410200"/>
            <a:ext cx="1371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bg1"/>
                </a:solidFill>
                <a:latin typeface="Arial" charset="0"/>
              </a:rPr>
              <a:t>data transfer 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rot="10800000">
            <a:off x="5410200" y="5105400"/>
            <a:ext cx="3429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5400000" flipH="1" flipV="1">
            <a:off x="6267450" y="5162550"/>
            <a:ext cx="304800" cy="190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029200" y="4648200"/>
            <a:ext cx="3048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334000" y="4648200"/>
            <a:ext cx="3048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52578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486400" y="4876800"/>
            <a:ext cx="381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4008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867400" y="4876800"/>
            <a:ext cx="1524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019800" y="4876800"/>
            <a:ext cx="381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629400" y="4876800"/>
            <a:ext cx="381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876800" y="4876800"/>
            <a:ext cx="381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14" name="TextBox 61"/>
          <p:cNvSpPr txBox="1">
            <a:spLocks noChangeArrowheads="1"/>
          </p:cNvSpPr>
          <p:nvPr/>
        </p:nvSpPr>
        <p:spPr bwMode="auto">
          <a:xfrm>
            <a:off x="5334000" y="5410200"/>
            <a:ext cx="1371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bg1"/>
                </a:solidFill>
                <a:latin typeface="Arial" charset="0"/>
              </a:rPr>
              <a:t>data transfer </a:t>
            </a:r>
          </a:p>
        </p:txBody>
      </p:sp>
      <p:sp>
        <p:nvSpPr>
          <p:cNvPr id="9251" name="Slide Number Placeholder 34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8713AD78-578A-4956-9771-97898C8AAF43}" type="slidenum">
              <a:rPr lang="en-US" sz="1400" smtClean="0">
                <a:solidFill>
                  <a:srgbClr val="000000"/>
                </a:solidFill>
              </a:rPr>
              <a:pPr eaLnBrk="1" hangingPunct="1">
                <a:defRPr/>
              </a:pPr>
              <a:t>19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charset="0"/>
              </a:rPr>
              <a:t>© David Kirk/NVIDIA and Wen-mei W. Hwu  ECE408/CS483/ECE498al, University of Illinois, 2007-2016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3EF5B-E2DE-4683-A560-1FBE7482BF25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mtClean="0"/>
              <a:t>Objective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686800" cy="4800600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dirty="0" smtClean="0"/>
              <a:t>To learn practical histogram programming techniques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Basic histogram algorithm using atomic operations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Atomic </a:t>
            </a:r>
            <a:r>
              <a:rPr lang="en-US" dirty="0"/>
              <a:t>o</a:t>
            </a:r>
            <a:r>
              <a:rPr lang="en-US" dirty="0" smtClean="0"/>
              <a:t>peration </a:t>
            </a:r>
            <a:r>
              <a:rPr lang="en-US" dirty="0"/>
              <a:t>t</a:t>
            </a:r>
            <a:r>
              <a:rPr lang="en-US" dirty="0" smtClean="0"/>
              <a:t>hroughput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Privatization</a:t>
            </a:r>
          </a:p>
          <a:p>
            <a:pPr marL="400050" lvl="1" indent="0" eaLnBrk="1" hangingPunct="1">
              <a:buFontTx/>
              <a:buNone/>
              <a:defRPr/>
            </a:pPr>
            <a:endParaRPr lang="en-US" dirty="0" smtClean="0"/>
          </a:p>
          <a:p>
            <a:pPr marL="857250" lvl="1" indent="-457200" eaLnBrk="1" hangingPunct="1">
              <a:defRPr/>
            </a:pPr>
            <a:endParaRPr lang="en-US" dirty="0" smtClean="0"/>
          </a:p>
          <a:p>
            <a:pPr marL="857250" lvl="1" indent="-457200" eaLnBrk="1" hangingPunct="1">
              <a:defRPr/>
            </a:pPr>
            <a:endParaRPr lang="en-US" dirty="0" smtClean="0"/>
          </a:p>
          <a:p>
            <a:pPr marL="974725" lvl="1" indent="-403225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Hardware Improvements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Atomic operations on Shared Memory</a:t>
            </a:r>
          </a:p>
          <a:p>
            <a:pPr lvl="1"/>
            <a:r>
              <a:rPr lang="en-US" smtClean="0"/>
              <a:t>Very short latency, but still serialized</a:t>
            </a:r>
          </a:p>
          <a:p>
            <a:pPr lvl="1"/>
            <a:r>
              <a:rPr lang="en-US" smtClean="0"/>
              <a:t>Private to each thread block</a:t>
            </a:r>
          </a:p>
          <a:p>
            <a:pPr lvl="1"/>
            <a:r>
              <a:rPr lang="en-US" smtClean="0"/>
              <a:t>Need algorithm work by programmers (more later)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000000"/>
                </a:solidFill>
                <a:cs typeface="Times New Roman" charset="0"/>
              </a:rPr>
              <a:t>© David Kirk/NVIDIA and Wen-mei W. Hwu  ECE408/CS483/ECE498al, University of Illinois, 2007-2016</a:t>
            </a:r>
          </a:p>
        </p:txBody>
      </p:sp>
      <p:sp>
        <p:nvSpPr>
          <p:cNvPr id="6" name="Rectangle 5"/>
          <p:cNvSpPr/>
          <p:nvPr/>
        </p:nvSpPr>
        <p:spPr>
          <a:xfrm>
            <a:off x="37338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62400" y="4876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196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14800" y="4876800"/>
            <a:ext cx="1524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67200" y="4876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8200" y="4876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1515" name="TextBox 14"/>
          <p:cNvSpPr txBox="1">
            <a:spLocks noChangeArrowheads="1"/>
          </p:cNvSpPr>
          <p:nvPr/>
        </p:nvSpPr>
        <p:spPr bwMode="auto">
          <a:xfrm>
            <a:off x="3886200" y="4267200"/>
            <a:ext cx="1600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latin typeface="Arial" charset="0"/>
              </a:rPr>
              <a:t>internal routing</a:t>
            </a:r>
          </a:p>
        </p:txBody>
      </p:sp>
      <p:cxnSp>
        <p:nvCxnSpPr>
          <p:cNvPr id="16" name="Straight Arrow Connector 15"/>
          <p:cNvCxnSpPr>
            <a:endCxn id="6" idx="2"/>
          </p:cNvCxnSpPr>
          <p:nvPr/>
        </p:nvCxnSpPr>
        <p:spPr>
          <a:xfrm rot="10800000">
            <a:off x="3848100" y="5105400"/>
            <a:ext cx="3429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9" idx="2"/>
          </p:cNvCxnSpPr>
          <p:nvPr/>
        </p:nvCxnSpPr>
        <p:spPr>
          <a:xfrm rot="5400000" flipH="1" flipV="1">
            <a:off x="4286250" y="5162550"/>
            <a:ext cx="304800" cy="190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8" idx="0"/>
          </p:cNvCxnSpPr>
          <p:nvPr/>
        </p:nvCxnSpPr>
        <p:spPr>
          <a:xfrm rot="5400000">
            <a:off x="3924300" y="4686300"/>
            <a:ext cx="304800" cy="76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1" idx="0"/>
          </p:cNvCxnSpPr>
          <p:nvPr/>
        </p:nvCxnSpPr>
        <p:spPr>
          <a:xfrm rot="5400000">
            <a:off x="4305300" y="4610100"/>
            <a:ext cx="3048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0" name="TextBox 32"/>
          <p:cNvSpPr txBox="1">
            <a:spLocks noChangeArrowheads="1"/>
          </p:cNvSpPr>
          <p:nvPr/>
        </p:nvSpPr>
        <p:spPr bwMode="auto">
          <a:xfrm>
            <a:off x="8780463" y="4648200"/>
            <a:ext cx="363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  <a:latin typeface="Times New Roman" charset="0"/>
              </a:rPr>
              <a:t>..</a:t>
            </a:r>
          </a:p>
        </p:txBody>
      </p:sp>
      <p:sp>
        <p:nvSpPr>
          <p:cNvPr id="21521" name="TextBox 33"/>
          <p:cNvSpPr txBox="1">
            <a:spLocks noChangeArrowheads="1"/>
          </p:cNvSpPr>
          <p:nvPr/>
        </p:nvSpPr>
        <p:spPr bwMode="auto">
          <a:xfrm>
            <a:off x="2667000" y="5715000"/>
            <a:ext cx="2057400" cy="3381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chemeClr val="bg1"/>
                </a:solidFill>
                <a:latin typeface="Times New Roman" charset="0"/>
              </a:rPr>
              <a:t>atomic operation N</a:t>
            </a:r>
          </a:p>
        </p:txBody>
      </p:sp>
      <p:sp>
        <p:nvSpPr>
          <p:cNvPr id="21522" name="TextBox 34"/>
          <p:cNvSpPr txBox="1">
            <a:spLocks noChangeArrowheads="1"/>
          </p:cNvSpPr>
          <p:nvPr/>
        </p:nvSpPr>
        <p:spPr bwMode="auto">
          <a:xfrm>
            <a:off x="4876800" y="5715000"/>
            <a:ext cx="2351088" cy="3381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chemeClr val="bg1"/>
                </a:solidFill>
                <a:latin typeface="Times New Roman" charset="0"/>
              </a:rPr>
              <a:t>atomic operation N+1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581400" y="4038600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4" name="TextBox 36"/>
          <p:cNvSpPr txBox="1">
            <a:spLocks noChangeArrowheads="1"/>
          </p:cNvSpPr>
          <p:nvPr/>
        </p:nvSpPr>
        <p:spPr bwMode="auto">
          <a:xfrm>
            <a:off x="4343400" y="3581400"/>
            <a:ext cx="730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charset="0"/>
              </a:rPr>
              <a:t>time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581400" y="4876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0292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257800" y="4876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7150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410200" y="4876800"/>
            <a:ext cx="1524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562600" y="4876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943600" y="4876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1532" name="TextBox 50"/>
          <p:cNvSpPr txBox="1">
            <a:spLocks noChangeArrowheads="1"/>
          </p:cNvSpPr>
          <p:nvPr/>
        </p:nvSpPr>
        <p:spPr bwMode="auto">
          <a:xfrm>
            <a:off x="4191000" y="5410200"/>
            <a:ext cx="1371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bg1"/>
                </a:solidFill>
                <a:latin typeface="Arial" charset="0"/>
              </a:rPr>
              <a:t>data transfer </a:t>
            </a:r>
          </a:p>
        </p:txBody>
      </p:sp>
      <p:cxnSp>
        <p:nvCxnSpPr>
          <p:cNvPr id="53" name="Straight Arrow Connector 52"/>
          <p:cNvCxnSpPr>
            <a:endCxn id="45" idx="2"/>
          </p:cNvCxnSpPr>
          <p:nvPr/>
        </p:nvCxnSpPr>
        <p:spPr>
          <a:xfrm rot="10800000">
            <a:off x="5143500" y="5105400"/>
            <a:ext cx="3429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47" idx="2"/>
          </p:cNvCxnSpPr>
          <p:nvPr/>
        </p:nvCxnSpPr>
        <p:spPr>
          <a:xfrm rot="5400000" flipH="1" flipV="1">
            <a:off x="5581650" y="5162550"/>
            <a:ext cx="304800" cy="190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46" idx="0"/>
          </p:cNvCxnSpPr>
          <p:nvPr/>
        </p:nvCxnSpPr>
        <p:spPr>
          <a:xfrm>
            <a:off x="5029200" y="4648200"/>
            <a:ext cx="3048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49" idx="0"/>
          </p:cNvCxnSpPr>
          <p:nvPr/>
        </p:nvCxnSpPr>
        <p:spPr>
          <a:xfrm>
            <a:off x="5334000" y="4648200"/>
            <a:ext cx="3048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4876800" y="4876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226" name="Slide Number Placeholder 33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42220DD5-6D40-4709-B85C-47DD9D4474F7}" type="slidenum">
              <a:rPr lang="en-US" sz="1400" smtClean="0">
                <a:solidFill>
                  <a:srgbClr val="000000"/>
                </a:solidFill>
              </a:rPr>
              <a:pPr eaLnBrk="1" hangingPunct="1">
                <a:defRPr/>
              </a:pPr>
              <a:t>20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Atomics in Shared Memory Requires Privatization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Create private copies of the </a:t>
            </a:r>
            <a:r>
              <a:rPr lang="en-US" dirty="0" err="1" smtClean="0"/>
              <a:t>histo</a:t>
            </a:r>
            <a:r>
              <a:rPr lang="en-US" dirty="0" smtClean="0"/>
              <a:t>[] array for each thread block</a:t>
            </a:r>
          </a:p>
          <a:p>
            <a:pPr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 smtClean="0"/>
              <a:t>__global__ void </a:t>
            </a:r>
            <a:r>
              <a:rPr lang="en-US" dirty="0" err="1" smtClean="0"/>
              <a:t>histo_kernel</a:t>
            </a:r>
            <a:r>
              <a:rPr lang="en-US" dirty="0" smtClean="0"/>
              <a:t>(unsigned char *buffer,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			long size, unsigned </a:t>
            </a:r>
            <a:r>
              <a:rPr lang="en-US" dirty="0" err="1" smtClean="0"/>
              <a:t>int</a:t>
            </a:r>
            <a:r>
              <a:rPr lang="en-US" dirty="0" smtClean="0"/>
              <a:t> *</a:t>
            </a:r>
            <a:r>
              <a:rPr lang="en-US" dirty="0" err="1" smtClean="0"/>
              <a:t>histo</a:t>
            </a:r>
            <a:r>
              <a:rPr lang="en-US" dirty="0" smtClean="0"/>
              <a:t>) 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{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    __shared__ unsigned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histo_private</a:t>
            </a:r>
            <a:r>
              <a:rPr lang="en-US" dirty="0" smtClean="0"/>
              <a:t>[256];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if (</a:t>
            </a:r>
            <a:r>
              <a:rPr lang="en-US" dirty="0" err="1" smtClean="0"/>
              <a:t>threadIdx.x</a:t>
            </a:r>
            <a:r>
              <a:rPr lang="en-US" dirty="0" smtClean="0"/>
              <a:t> &lt; 256) </a:t>
            </a:r>
            <a:r>
              <a:rPr lang="en-US" dirty="0" err="1" smtClean="0"/>
              <a:t>histo_private</a:t>
            </a:r>
            <a:r>
              <a:rPr lang="en-US" dirty="0" smtClean="0"/>
              <a:t>[</a:t>
            </a:r>
            <a:r>
              <a:rPr lang="en-US" dirty="0" err="1" smtClean="0"/>
              <a:t>threadidx.x</a:t>
            </a:r>
            <a:r>
              <a:rPr lang="en-US" dirty="0" smtClean="0"/>
              <a:t>] = 0;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__</a:t>
            </a:r>
            <a:r>
              <a:rPr lang="en-US" dirty="0" err="1" smtClean="0"/>
              <a:t>syncthreads</a:t>
            </a:r>
            <a:r>
              <a:rPr lang="en-US" dirty="0" smtClean="0"/>
              <a:t>();</a:t>
            </a:r>
            <a:endParaRPr lang="en-US" dirty="0"/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charset="0"/>
              </a:rPr>
              <a:t>© David Kirk/NVIDIA and Wen-mei W. Hwu  ECE408/CS483/ECE498al, University of Illinois, 2007-2016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EE424C-52DF-4BBE-8311-A9270ABA953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 Private Histogram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mtClean="0"/>
              <a:t>  </a:t>
            </a:r>
          </a:p>
          <a:p>
            <a:pPr marL="0" indent="0">
              <a:buFontTx/>
              <a:buNone/>
            </a:pPr>
            <a:r>
              <a:rPr lang="en-US" smtClean="0"/>
              <a:t>    int i = threadIdx.x + blockIdx.x * blockDim.x;</a:t>
            </a:r>
            <a:endParaRPr lang="en-US" sz="1800" smtClean="0"/>
          </a:p>
          <a:p>
            <a:pPr marL="0" indent="0">
              <a:buFontTx/>
              <a:buNone/>
            </a:pPr>
            <a:r>
              <a:rPr lang="en-US" smtClean="0"/>
              <a:t>// stride is total number of threads</a:t>
            </a:r>
          </a:p>
          <a:p>
            <a:pPr marL="0" indent="0">
              <a:buFontTx/>
              <a:buNone/>
            </a:pPr>
            <a:r>
              <a:rPr lang="en-US" smtClean="0"/>
              <a:t>    int stride = blockDim.x * gridDim.x;</a:t>
            </a:r>
          </a:p>
          <a:p>
            <a:pPr marL="0" indent="0">
              <a:buFontTx/>
              <a:buNone/>
            </a:pPr>
            <a:r>
              <a:rPr lang="en-US" smtClean="0"/>
              <a:t>    while (i &lt; size) {</a:t>
            </a:r>
          </a:p>
          <a:p>
            <a:pPr marL="0" indent="0">
              <a:buFontTx/>
              <a:buNone/>
            </a:pPr>
            <a:r>
              <a:rPr lang="en-US" smtClean="0"/>
              <a:t>         atomicAdd( &amp;(private_histo[buffer[i]), 1);</a:t>
            </a:r>
          </a:p>
          <a:p>
            <a:pPr marL="0" indent="0">
              <a:buFontTx/>
              <a:buNone/>
            </a:pPr>
            <a:r>
              <a:rPr lang="en-US" smtClean="0"/>
              <a:t>         i += stride;</a:t>
            </a:r>
          </a:p>
          <a:p>
            <a:pPr marL="0" indent="0">
              <a:buFontTx/>
              <a:buNone/>
            </a:pPr>
            <a:r>
              <a:rPr lang="en-US" smtClean="0"/>
              <a:t>    }</a:t>
            </a:r>
          </a:p>
        </p:txBody>
      </p:sp>
      <p:sp>
        <p:nvSpPr>
          <p:cNvPr id="2355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charset="0"/>
              </a:rPr>
              <a:t>© David Kirk/NVIDIA and Wen-mei W. Hwu  ECE408/CS483/ECE498al, University of Illinois, 2007-2016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3D630E-222A-4D9B-A1C0-0417350CB20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 Final Histogram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4572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mtClean="0"/>
              <a:t>   // wait for all other threads in the block to finish</a:t>
            </a:r>
          </a:p>
          <a:p>
            <a:pPr marL="0" indent="0">
              <a:buFontTx/>
              <a:buNone/>
            </a:pPr>
            <a:r>
              <a:rPr lang="en-US" smtClean="0"/>
              <a:t>  __syncthreads();</a:t>
            </a:r>
          </a:p>
          <a:p>
            <a:pPr marL="0" indent="0">
              <a:buFontTx/>
              <a:buNone/>
            </a:pPr>
            <a:endParaRPr lang="en-US" smtClean="0"/>
          </a:p>
          <a:p>
            <a:pPr marL="0" indent="0">
              <a:buFontTx/>
              <a:buNone/>
            </a:pPr>
            <a:r>
              <a:rPr lang="en-US" smtClean="0"/>
              <a:t>  if (threadIdx.x &lt; 256) </a:t>
            </a:r>
          </a:p>
          <a:p>
            <a:pPr marL="0" indent="0">
              <a:buFontTx/>
              <a:buNone/>
            </a:pPr>
            <a:r>
              <a:rPr lang="en-US" smtClean="0"/>
              <a:t>     atomicAdd( &amp;(histo[threadIdx.x]), 				    				private_histo[threadIdx.x] );</a:t>
            </a:r>
          </a:p>
          <a:p>
            <a:pPr marL="0" indent="0">
              <a:buFontTx/>
              <a:buNone/>
            </a:pPr>
            <a:endParaRPr lang="en-US" smtClean="0"/>
          </a:p>
          <a:p>
            <a:pPr marL="0" indent="0">
              <a:buFontTx/>
              <a:buNone/>
            </a:pPr>
            <a:r>
              <a:rPr lang="en-US" smtClean="0"/>
              <a:t>}</a:t>
            </a:r>
          </a:p>
        </p:txBody>
      </p:sp>
      <p:sp>
        <p:nvSpPr>
          <p:cNvPr id="2458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charset="0"/>
              </a:rPr>
              <a:t>© David Kirk/NVIDIA and Wen-mei W. Hwu  ECE408/CS483/ECE498al, University of Illinois, 2007-2016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911155-CCF0-4E1D-8E99-B66700B39D3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on Privatization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305800" cy="4572000"/>
          </a:xfrm>
        </p:spPr>
        <p:txBody>
          <a:bodyPr/>
          <a:lstStyle/>
          <a:p>
            <a:r>
              <a:rPr lang="en-US" smtClean="0"/>
              <a:t>Privatization is a powerful and frequently used techniques for parallelizing applications</a:t>
            </a:r>
          </a:p>
          <a:p>
            <a:pPr lvl="1"/>
            <a:endParaRPr lang="en-US" smtClean="0"/>
          </a:p>
          <a:p>
            <a:r>
              <a:rPr lang="en-US" smtClean="0"/>
              <a:t>The operation needs to be associative and commutative</a:t>
            </a:r>
          </a:p>
          <a:p>
            <a:pPr lvl="1"/>
            <a:r>
              <a:rPr lang="en-US" smtClean="0"/>
              <a:t>Histogram add operation is associative and commutative</a:t>
            </a:r>
          </a:p>
          <a:p>
            <a:pPr lvl="2"/>
            <a:endParaRPr lang="en-US" smtClean="0"/>
          </a:p>
          <a:p>
            <a:r>
              <a:rPr lang="en-US" smtClean="0"/>
              <a:t>The histogram size needs to be small</a:t>
            </a:r>
          </a:p>
          <a:p>
            <a:pPr lvl="1"/>
            <a:r>
              <a:rPr lang="en-US" smtClean="0"/>
              <a:t>Fits into shared memory</a:t>
            </a:r>
          </a:p>
          <a:p>
            <a:pPr marL="1371600" lvl="3" indent="0">
              <a:buFontTx/>
              <a:buNone/>
            </a:pPr>
            <a:endParaRPr lang="en-US" smtClean="0"/>
          </a:p>
          <a:p>
            <a:r>
              <a:rPr lang="en-US" smtClean="0"/>
              <a:t>What if the histogram is too large to privatize?</a:t>
            </a:r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charset="0"/>
              </a:rPr>
              <a:t>© David Kirk/NVIDIA and Wen-mei W. Hwu  ECE408/CS483/ECE498al, University of Illinois, 2007-2016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AC82B0-D982-48A2-9C56-7235FCB7991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ANY MORE QUESTIONS?</a:t>
            </a:r>
            <a:br>
              <a:rPr lang="en-US" dirty="0" smtClean="0"/>
            </a:br>
            <a:r>
              <a:rPr lang="en-US" dirty="0" smtClean="0"/>
              <a:t>READ </a:t>
            </a:r>
            <a:r>
              <a:rPr lang="en-US" smtClean="0"/>
              <a:t>CHAPTER </a:t>
            </a:r>
            <a:r>
              <a:rPr lang="en-US" smtClean="0"/>
              <a:t>8</a:t>
            </a:r>
            <a:endParaRPr lang="en-US" dirty="0"/>
          </a:p>
        </p:txBody>
      </p:sp>
      <p:sp>
        <p:nvSpPr>
          <p:cNvPr id="2662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charset="0"/>
              </a:rPr>
              <a:t>© David Kirk/NVIDIA and Wen-mei W. Hwu  ECE408/CS483/ECE498al, University of Illinois, 2007-2016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09DE18-F4D6-4893-AB2B-7DD5231006F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A Histogram Example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 phrase “Programming Massively Parallel Processors” build a histogram of frequencies of each letter</a:t>
            </a:r>
          </a:p>
          <a:p>
            <a:r>
              <a:rPr lang="en-US" dirty="0" smtClean="0"/>
              <a:t>A(4), C(1), E(1), G(1), …</a:t>
            </a:r>
          </a:p>
        </p:txBody>
      </p:sp>
      <p:sp>
        <p:nvSpPr>
          <p:cNvPr id="512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charset="0"/>
              </a:rPr>
              <a:t>© David Kirk/NVIDIA and Wen-mei W. Hwu  ECE408/CS483/ECE498al, University of Illinois, 2007-2016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F86752-5D54-4774-A2D8-EBA0D6CB891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126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How do you do this in parallel?</a:t>
            </a:r>
          </a:p>
          <a:p>
            <a:pPr lvl="1"/>
            <a:r>
              <a:rPr lang="en-US" dirty="0" smtClean="0"/>
              <a:t>Have each thread to take a section of the input</a:t>
            </a:r>
          </a:p>
          <a:p>
            <a:pPr lvl="1"/>
            <a:r>
              <a:rPr lang="en-US" dirty="0" smtClean="0"/>
              <a:t>For each input letter, use atomic operations to build the histogram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#1 – 1</a:t>
            </a:r>
            <a:r>
              <a:rPr lang="en-US" baseline="30000" dirty="0" smtClean="0"/>
              <a:t>st</a:t>
            </a:r>
            <a:r>
              <a:rPr lang="en-US" dirty="0" smtClean="0"/>
              <a:t> letter in each section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charset="0"/>
              </a:rPr>
              <a:t>© David Kirk/NVIDIA and Wen-mei W. Hwu  ECE408/CS483/ECE498al, University of Illinois, 2007-2016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3FF2DD-4848-4FF7-AAD7-9F782341E25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38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8" name="Rectangle 7"/>
          <p:cNvSpPr/>
          <p:nvPr/>
        </p:nvSpPr>
        <p:spPr>
          <a:xfrm>
            <a:off x="498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9" name="Rectangle 8"/>
          <p:cNvSpPr/>
          <p:nvPr/>
        </p:nvSpPr>
        <p:spPr>
          <a:xfrm>
            <a:off x="879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O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93813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85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66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47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28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09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621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002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395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7529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57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261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711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V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311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930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538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880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499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L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092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642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98438" y="3036888"/>
            <a:ext cx="2058987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635250" y="3036888"/>
            <a:ext cx="1951038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43475" y="3036888"/>
            <a:ext cx="2149475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283450" y="3024188"/>
            <a:ext cx="186055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35" name="Down Arrow 34"/>
          <p:cNvSpPr/>
          <p:nvPr/>
        </p:nvSpPr>
        <p:spPr>
          <a:xfrm>
            <a:off x="106362" y="2122488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2431256" y="2122488"/>
            <a:ext cx="414337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4736306" y="2122488"/>
            <a:ext cx="414337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244792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75297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092950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Down Arrow 41"/>
          <p:cNvSpPr/>
          <p:nvPr/>
        </p:nvSpPr>
        <p:spPr>
          <a:xfrm>
            <a:off x="7092950" y="2122488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968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079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666750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77863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0366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0477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408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417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789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798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1669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1780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3682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5479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28971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9083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2543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2654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36210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6322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9893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0005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359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370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4740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751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121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132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5502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513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5883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894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6" name="Rectangle 75"/>
          <p:cNvSpPr/>
          <p:nvPr/>
        </p:nvSpPr>
        <p:spPr>
          <a:xfrm>
            <a:off x="62626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2738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66341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643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7004050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1" name="Rectangle 80"/>
          <p:cNvSpPr/>
          <p:nvPr/>
        </p:nvSpPr>
        <p:spPr>
          <a:xfrm>
            <a:off x="7015163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73945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405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7764463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85" name="Rectangle 84"/>
          <p:cNvSpPr/>
          <p:nvPr/>
        </p:nvSpPr>
        <p:spPr>
          <a:xfrm>
            <a:off x="7775575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81454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87" name="Rectangle 86"/>
          <p:cNvSpPr/>
          <p:nvPr/>
        </p:nvSpPr>
        <p:spPr>
          <a:xfrm>
            <a:off x="81565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314325" y="3494088"/>
            <a:ext cx="5807075" cy="15922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H="1">
            <a:off x="4930775" y="3481388"/>
            <a:ext cx="57150" cy="16049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endCxn id="53" idx="0"/>
          </p:cNvCxnSpPr>
          <p:nvPr/>
        </p:nvCxnSpPr>
        <p:spPr>
          <a:xfrm flipH="1">
            <a:off x="1989138" y="3481388"/>
            <a:ext cx="5416550" cy="16049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69" idx="0"/>
          </p:cNvCxnSpPr>
          <p:nvPr/>
        </p:nvCxnSpPr>
        <p:spPr>
          <a:xfrm>
            <a:off x="2738438" y="3494088"/>
            <a:ext cx="2203450" cy="15922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#2 – 2</a:t>
            </a:r>
            <a:r>
              <a:rPr lang="en-US" baseline="30000" dirty="0" smtClean="0"/>
              <a:t>nd</a:t>
            </a:r>
            <a:r>
              <a:rPr lang="en-US" dirty="0" smtClean="0"/>
              <a:t> letter in each section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charset="0"/>
              </a:rPr>
              <a:t>© David Kirk/NVIDIA and Wen-mei W. Hwu  ECE408/CS483/ECE498al, University of Illinois, 2007-2016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878165-B46F-44E0-B7E5-C0D3303F4A1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38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8" name="Rectangle 7"/>
          <p:cNvSpPr/>
          <p:nvPr/>
        </p:nvSpPr>
        <p:spPr>
          <a:xfrm>
            <a:off x="498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9" name="Rectangle 8"/>
          <p:cNvSpPr/>
          <p:nvPr/>
        </p:nvSpPr>
        <p:spPr>
          <a:xfrm>
            <a:off x="879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O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93813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85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66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47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28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09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621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002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395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7529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57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261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711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V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311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930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538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880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499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L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092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642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98438" y="3036888"/>
            <a:ext cx="2058987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635250" y="3036888"/>
            <a:ext cx="1951038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43475" y="3036888"/>
            <a:ext cx="2149475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283450" y="3024188"/>
            <a:ext cx="186055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35" name="Down Arrow 34"/>
          <p:cNvSpPr/>
          <p:nvPr/>
        </p:nvSpPr>
        <p:spPr>
          <a:xfrm>
            <a:off x="498475" y="2122488"/>
            <a:ext cx="414337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2822575" y="2122488"/>
            <a:ext cx="414338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5146015" y="2122488"/>
            <a:ext cx="414338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244792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75297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092950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Down Arrow 41"/>
          <p:cNvSpPr/>
          <p:nvPr/>
        </p:nvSpPr>
        <p:spPr>
          <a:xfrm>
            <a:off x="7473950" y="2122488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968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079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66750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77863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0366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0477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408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417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789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798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1669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1780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3682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5479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28971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9083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2543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2654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36210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6322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9893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0005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359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370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740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7529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121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132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5502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513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5883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894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6" name="Rectangle 75"/>
          <p:cNvSpPr/>
          <p:nvPr/>
        </p:nvSpPr>
        <p:spPr>
          <a:xfrm>
            <a:off x="62626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2738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66341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643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0" name="Rectangle 79"/>
          <p:cNvSpPr/>
          <p:nvPr/>
        </p:nvSpPr>
        <p:spPr>
          <a:xfrm>
            <a:off x="7004050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1" name="Rectangle 80"/>
          <p:cNvSpPr/>
          <p:nvPr/>
        </p:nvSpPr>
        <p:spPr>
          <a:xfrm>
            <a:off x="7015163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73945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405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7764463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85" name="Rectangle 84"/>
          <p:cNvSpPr/>
          <p:nvPr/>
        </p:nvSpPr>
        <p:spPr>
          <a:xfrm>
            <a:off x="7775575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81454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87" name="Rectangle 86"/>
          <p:cNvSpPr/>
          <p:nvPr/>
        </p:nvSpPr>
        <p:spPr>
          <a:xfrm>
            <a:off x="81565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9" name="Straight Arrow Connector 88"/>
          <p:cNvCxnSpPr>
            <a:endCxn id="79" idx="0"/>
          </p:cNvCxnSpPr>
          <p:nvPr/>
        </p:nvCxnSpPr>
        <p:spPr>
          <a:xfrm>
            <a:off x="647700" y="3506788"/>
            <a:ext cx="6186488" cy="15795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45" idx="0"/>
          </p:cNvCxnSpPr>
          <p:nvPr/>
        </p:nvCxnSpPr>
        <p:spPr>
          <a:xfrm flipH="1">
            <a:off x="498475" y="3467100"/>
            <a:ext cx="4813300" cy="16192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>
            <a:off x="4395788" y="3506788"/>
            <a:ext cx="3200400" cy="15795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69" idx="0"/>
          </p:cNvCxnSpPr>
          <p:nvPr/>
        </p:nvCxnSpPr>
        <p:spPr>
          <a:xfrm>
            <a:off x="3028950" y="3467100"/>
            <a:ext cx="1914525" cy="16192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Iteration #3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charset="0"/>
              </a:rPr>
              <a:t>© David Kirk/NVIDIA and Wen-mei W. Hwu  ECE408/CS483/ECE498al, University of Illinois, 2007-2016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4381367-16A9-4B19-B845-0FAC8570F1E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38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8" name="Rectangle 7"/>
          <p:cNvSpPr/>
          <p:nvPr/>
        </p:nvSpPr>
        <p:spPr>
          <a:xfrm>
            <a:off x="498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9" name="Rectangle 8"/>
          <p:cNvSpPr/>
          <p:nvPr/>
        </p:nvSpPr>
        <p:spPr>
          <a:xfrm>
            <a:off x="879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O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93813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85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66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47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28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09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621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002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395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7529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57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261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711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V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311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930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538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880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499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L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092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642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98438" y="3036888"/>
            <a:ext cx="2058987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635250" y="3036888"/>
            <a:ext cx="1951038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43475" y="3036888"/>
            <a:ext cx="2149475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283450" y="3024188"/>
            <a:ext cx="186055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35" name="Down Arrow 34"/>
          <p:cNvSpPr/>
          <p:nvPr/>
        </p:nvSpPr>
        <p:spPr>
          <a:xfrm>
            <a:off x="890271" y="2122488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3219450" y="2122488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5542525" y="2122488"/>
            <a:ext cx="414338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244792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75297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092950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Down Arrow 41"/>
          <p:cNvSpPr/>
          <p:nvPr/>
        </p:nvSpPr>
        <p:spPr>
          <a:xfrm>
            <a:off x="7880350" y="2130694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968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079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66750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77863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0366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0477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408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417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789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798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1669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1780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3682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5479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28971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9083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2543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2654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6210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6322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9893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0005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359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370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740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751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121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132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5502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513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4" name="Rectangle 73"/>
          <p:cNvSpPr/>
          <p:nvPr/>
        </p:nvSpPr>
        <p:spPr>
          <a:xfrm>
            <a:off x="5883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894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6" name="Rectangle 75"/>
          <p:cNvSpPr/>
          <p:nvPr/>
        </p:nvSpPr>
        <p:spPr>
          <a:xfrm>
            <a:off x="62626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2738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66341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643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0" name="Rectangle 79"/>
          <p:cNvSpPr/>
          <p:nvPr/>
        </p:nvSpPr>
        <p:spPr>
          <a:xfrm>
            <a:off x="7004050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1" name="Rectangle 80"/>
          <p:cNvSpPr/>
          <p:nvPr/>
        </p:nvSpPr>
        <p:spPr>
          <a:xfrm>
            <a:off x="7015163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2" name="Rectangle 81"/>
          <p:cNvSpPr/>
          <p:nvPr/>
        </p:nvSpPr>
        <p:spPr>
          <a:xfrm>
            <a:off x="73945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405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7764463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85" name="Rectangle 84"/>
          <p:cNvSpPr/>
          <p:nvPr/>
        </p:nvSpPr>
        <p:spPr>
          <a:xfrm>
            <a:off x="7775575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81454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87" name="Rectangle 86"/>
          <p:cNvSpPr/>
          <p:nvPr/>
        </p:nvSpPr>
        <p:spPr>
          <a:xfrm>
            <a:off x="81565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9" name="Straight Arrow Connector 88"/>
          <p:cNvCxnSpPr>
            <a:endCxn id="73" idx="0"/>
          </p:cNvCxnSpPr>
          <p:nvPr/>
        </p:nvCxnSpPr>
        <p:spPr>
          <a:xfrm>
            <a:off x="1087438" y="3506788"/>
            <a:ext cx="4616450" cy="15795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81" idx="0"/>
          </p:cNvCxnSpPr>
          <p:nvPr/>
        </p:nvCxnSpPr>
        <p:spPr>
          <a:xfrm>
            <a:off x="5810250" y="3506788"/>
            <a:ext cx="1395413" cy="15922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8070850" y="3506788"/>
            <a:ext cx="1073150" cy="137001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61" idx="0"/>
          </p:cNvCxnSpPr>
          <p:nvPr/>
        </p:nvCxnSpPr>
        <p:spPr>
          <a:xfrm>
            <a:off x="3455988" y="3506788"/>
            <a:ext cx="0" cy="15795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Iteration #4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charset="0"/>
              </a:rPr>
              <a:t>© David Kirk/NVIDIA and Wen-mei W. Hwu  ECE408/CS483/ECE498al, University of Illinois, 2007-2016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D414D45-A04D-4819-B56C-9BC32ED730E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38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8" name="Rectangle 7"/>
          <p:cNvSpPr/>
          <p:nvPr/>
        </p:nvSpPr>
        <p:spPr>
          <a:xfrm>
            <a:off x="498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9" name="Rectangle 8"/>
          <p:cNvSpPr/>
          <p:nvPr/>
        </p:nvSpPr>
        <p:spPr>
          <a:xfrm>
            <a:off x="879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O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93813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85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66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47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28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09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621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002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395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7529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57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261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711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V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311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930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538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880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499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L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092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642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98438" y="3036888"/>
            <a:ext cx="2058987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635250" y="3036888"/>
            <a:ext cx="1951038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43475" y="3036888"/>
            <a:ext cx="2149475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283450" y="3024188"/>
            <a:ext cx="186055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35" name="Down Arrow 34"/>
          <p:cNvSpPr/>
          <p:nvPr/>
        </p:nvSpPr>
        <p:spPr>
          <a:xfrm>
            <a:off x="1283507" y="2122488"/>
            <a:ext cx="414337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3590925" y="2122488"/>
            <a:ext cx="414337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5919788" y="2122488"/>
            <a:ext cx="414337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244792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75297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092950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Down Arrow 41"/>
          <p:cNvSpPr/>
          <p:nvPr/>
        </p:nvSpPr>
        <p:spPr>
          <a:xfrm>
            <a:off x="8211918" y="2122488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968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079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66750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77863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0366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0477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408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417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789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798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1669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1780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3682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5479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28971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9083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2543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2654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6210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6322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9893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0005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359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370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740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751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121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132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2" name="Rectangle 71"/>
          <p:cNvSpPr/>
          <p:nvPr/>
        </p:nvSpPr>
        <p:spPr>
          <a:xfrm>
            <a:off x="5502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513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4" name="Rectangle 73"/>
          <p:cNvSpPr/>
          <p:nvPr/>
        </p:nvSpPr>
        <p:spPr>
          <a:xfrm>
            <a:off x="5883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894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6" name="Rectangle 75"/>
          <p:cNvSpPr/>
          <p:nvPr/>
        </p:nvSpPr>
        <p:spPr>
          <a:xfrm>
            <a:off x="62626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2738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66341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643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0" name="Rectangle 79"/>
          <p:cNvSpPr/>
          <p:nvPr/>
        </p:nvSpPr>
        <p:spPr>
          <a:xfrm>
            <a:off x="7004050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1" name="Rectangle 80"/>
          <p:cNvSpPr/>
          <p:nvPr/>
        </p:nvSpPr>
        <p:spPr>
          <a:xfrm>
            <a:off x="7015163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2" name="Rectangle 81"/>
          <p:cNvSpPr/>
          <p:nvPr/>
        </p:nvSpPr>
        <p:spPr>
          <a:xfrm>
            <a:off x="73945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405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7764463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85" name="Rectangle 84"/>
          <p:cNvSpPr/>
          <p:nvPr/>
        </p:nvSpPr>
        <p:spPr>
          <a:xfrm>
            <a:off x="7775575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81454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87" name="Rectangle 86"/>
          <p:cNvSpPr/>
          <p:nvPr/>
        </p:nvSpPr>
        <p:spPr>
          <a:xfrm>
            <a:off x="81565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9" name="Straight Arrow Connector 88"/>
          <p:cNvCxnSpPr>
            <a:endCxn id="57" idx="0"/>
          </p:cNvCxnSpPr>
          <p:nvPr/>
        </p:nvCxnSpPr>
        <p:spPr>
          <a:xfrm>
            <a:off x="1501775" y="3506788"/>
            <a:ext cx="1236663" cy="15795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81" idx="0"/>
          </p:cNvCxnSpPr>
          <p:nvPr/>
        </p:nvCxnSpPr>
        <p:spPr>
          <a:xfrm>
            <a:off x="6226175" y="3506788"/>
            <a:ext cx="979488" cy="15922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8347075" y="3506788"/>
            <a:ext cx="796925" cy="114141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71" idx="0"/>
          </p:cNvCxnSpPr>
          <p:nvPr/>
        </p:nvCxnSpPr>
        <p:spPr>
          <a:xfrm>
            <a:off x="3770313" y="3506788"/>
            <a:ext cx="1552575" cy="15922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Iteration #5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charset="0"/>
              </a:rPr>
              <a:t>© David Kirk/NVIDIA and Wen-mei W. Hwu  ECE408/CS483/ECE498al, University of Illinois, 2007-2016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EF19319-9B1C-4B82-94E2-70C4DCCA9E0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38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8" name="Rectangle 7"/>
          <p:cNvSpPr/>
          <p:nvPr/>
        </p:nvSpPr>
        <p:spPr>
          <a:xfrm>
            <a:off x="498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9" name="Rectangle 8"/>
          <p:cNvSpPr/>
          <p:nvPr/>
        </p:nvSpPr>
        <p:spPr>
          <a:xfrm>
            <a:off x="879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O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93813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85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66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47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28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09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621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002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395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7529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57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261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711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V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311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930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538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880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499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L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092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642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98438" y="3036888"/>
            <a:ext cx="2058987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635250" y="3036888"/>
            <a:ext cx="1951038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43475" y="3036888"/>
            <a:ext cx="2149475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283450" y="3024188"/>
            <a:ext cx="186055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35" name="Down Arrow 34"/>
          <p:cNvSpPr/>
          <p:nvPr/>
        </p:nvSpPr>
        <p:spPr>
          <a:xfrm>
            <a:off x="1674813" y="2133600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4013200" y="2122488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6269038" y="2133600"/>
            <a:ext cx="414337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244792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75297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092950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Down Arrow 41"/>
          <p:cNvSpPr/>
          <p:nvPr/>
        </p:nvSpPr>
        <p:spPr>
          <a:xfrm>
            <a:off x="8625681" y="2122488"/>
            <a:ext cx="414337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968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079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66750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77863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0366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0477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408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417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789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798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1669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1780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3682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5479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28971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9083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2543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2654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6210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6322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9893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0005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359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370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740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751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121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132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2" name="Rectangle 71"/>
          <p:cNvSpPr/>
          <p:nvPr/>
        </p:nvSpPr>
        <p:spPr>
          <a:xfrm>
            <a:off x="5502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513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4" name="Rectangle 73"/>
          <p:cNvSpPr/>
          <p:nvPr/>
        </p:nvSpPr>
        <p:spPr>
          <a:xfrm>
            <a:off x="5883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894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6" name="Rectangle 75"/>
          <p:cNvSpPr/>
          <p:nvPr/>
        </p:nvSpPr>
        <p:spPr>
          <a:xfrm>
            <a:off x="62626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2738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66341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643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0" name="Rectangle 79"/>
          <p:cNvSpPr/>
          <p:nvPr/>
        </p:nvSpPr>
        <p:spPr>
          <a:xfrm>
            <a:off x="7004050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1" name="Rectangle 80"/>
          <p:cNvSpPr/>
          <p:nvPr/>
        </p:nvSpPr>
        <p:spPr>
          <a:xfrm>
            <a:off x="7015163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2" name="Rectangle 81"/>
          <p:cNvSpPr/>
          <p:nvPr/>
        </p:nvSpPr>
        <p:spPr>
          <a:xfrm>
            <a:off x="73945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405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7764463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85" name="Rectangle 84"/>
          <p:cNvSpPr/>
          <p:nvPr/>
        </p:nvSpPr>
        <p:spPr>
          <a:xfrm>
            <a:off x="7775575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81454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87" name="Rectangle 86"/>
          <p:cNvSpPr/>
          <p:nvPr/>
        </p:nvSpPr>
        <p:spPr>
          <a:xfrm>
            <a:off x="81565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9" name="Straight Arrow Connector 88"/>
          <p:cNvCxnSpPr>
            <a:endCxn id="79" idx="0"/>
          </p:cNvCxnSpPr>
          <p:nvPr/>
        </p:nvCxnSpPr>
        <p:spPr>
          <a:xfrm>
            <a:off x="1857375" y="3506788"/>
            <a:ext cx="4976813" cy="15795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61" idx="0"/>
          </p:cNvCxnSpPr>
          <p:nvPr/>
        </p:nvCxnSpPr>
        <p:spPr>
          <a:xfrm flipH="1">
            <a:off x="3455988" y="3506788"/>
            <a:ext cx="3046412" cy="15795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endCxn id="75" idx="0"/>
          </p:cNvCxnSpPr>
          <p:nvPr/>
        </p:nvCxnSpPr>
        <p:spPr>
          <a:xfrm flipH="1">
            <a:off x="6084888" y="3506788"/>
            <a:ext cx="2660650" cy="15922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57" idx="0"/>
          </p:cNvCxnSpPr>
          <p:nvPr/>
        </p:nvCxnSpPr>
        <p:spPr>
          <a:xfrm flipH="1">
            <a:off x="2738438" y="3506788"/>
            <a:ext cx="1482725" cy="15795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wrong with the algorithm?</a:t>
            </a:r>
          </a:p>
        </p:txBody>
      </p:sp>
      <p:sp>
        <p:nvSpPr>
          <p:cNvPr id="1126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charset="0"/>
              </a:rPr>
              <a:t>© David Kirk/NVIDIA and Wen-mei W. Hwu  ECE408/CS483/ECE498al, University of Illinois, 2007-2016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BBD83B-FD79-4C83-8D45-AB65B206917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F7E5701C07FE4C88726E33167A9651" ma:contentTypeVersion="0" ma:contentTypeDescription="Create a new document." ma:contentTypeScope="" ma:versionID="0822269d8b3b0ff3f160990b0f3be28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A0F923-7A83-44F1-ACF9-19BC1A08A7B4}"/>
</file>

<file path=customXml/itemProps2.xml><?xml version="1.0" encoding="utf-8"?>
<ds:datastoreItem xmlns:ds="http://schemas.openxmlformats.org/officeDocument/2006/customXml" ds:itemID="{A7433A88-7FD4-4B1C-BD52-87680B4D5761}"/>
</file>

<file path=customXml/itemProps3.xml><?xml version="1.0" encoding="utf-8"?>
<ds:datastoreItem xmlns:ds="http://schemas.openxmlformats.org/officeDocument/2006/customXml" ds:itemID="{CBBE43A1-143E-4509-9C49-2D1F09D3936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47764</TotalTime>
  <Words>1567</Words>
  <Application>Microsoft Office PowerPoint</Application>
  <PresentationFormat>On-screen Show (4:3)</PresentationFormat>
  <Paragraphs>565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Gulim</vt:lpstr>
      <vt:lpstr>Palatino</vt:lpstr>
      <vt:lpstr>Times New Roman</vt:lpstr>
      <vt:lpstr>Default Design</vt:lpstr>
      <vt:lpstr>ECE408 Fall 2016   Applied Parallel Programming   Lecture 17: Atomic Operations and Histogramming - Part 2</vt:lpstr>
      <vt:lpstr>Objective</vt:lpstr>
      <vt:lpstr>Review: A Histogram Example</vt:lpstr>
      <vt:lpstr>Iteration #1 – 1st letter in each section</vt:lpstr>
      <vt:lpstr>Iteration #2 – 2nd letter in each section</vt:lpstr>
      <vt:lpstr>Iteration #3</vt:lpstr>
      <vt:lpstr>Iteration #4</vt:lpstr>
      <vt:lpstr>Iteration #5</vt:lpstr>
      <vt:lpstr>What is wrong with the algorithm?</vt:lpstr>
      <vt:lpstr>What is wrong with the algorithm?</vt:lpstr>
      <vt:lpstr>Iteration 2</vt:lpstr>
      <vt:lpstr>A Histogram Kernel</vt:lpstr>
      <vt:lpstr>More on the Histogram Kernel</vt:lpstr>
      <vt:lpstr>Atomic Operations on DRAM</vt:lpstr>
      <vt:lpstr>Atomic Operations on DRAM</vt:lpstr>
      <vt:lpstr>Atomic Operations on DRAM</vt:lpstr>
      <vt:lpstr>Latency determines throughput of atomic operations</vt:lpstr>
      <vt:lpstr>You may have a similar experience in supermarket checkout</vt:lpstr>
      <vt:lpstr>Hardware Improvements (cont.)</vt:lpstr>
      <vt:lpstr>Hardware Improvements</vt:lpstr>
      <vt:lpstr>Atomics in Shared Memory Requires Privatization</vt:lpstr>
      <vt:lpstr>Build Private Histogram</vt:lpstr>
      <vt:lpstr>Build Final Histogram</vt:lpstr>
      <vt:lpstr>More on Privatization</vt:lpstr>
      <vt:lpstr>ANY MORE QUESTIONS? READ CHAPTER 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hwu</dc:creator>
  <cp:lastModifiedBy>Wen-mei Hwu</cp:lastModifiedBy>
  <cp:revision>322</cp:revision>
  <dcterms:created xsi:type="dcterms:W3CDTF">1601-01-01T00:00:00Z</dcterms:created>
  <dcterms:modified xsi:type="dcterms:W3CDTF">2016-10-18T14:26:59Z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0x010100FCF7E5701C07FE4C88726E33167A9651</vt:lpwstr>
  </property>
</Properties>
</file>